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462" r:id="rId6"/>
    <p:sldId id="370" r:id="rId7"/>
    <p:sldId id="455" r:id="rId8"/>
    <p:sldId id="461" r:id="rId9"/>
    <p:sldId id="463" r:id="rId10"/>
    <p:sldId id="468" r:id="rId11"/>
    <p:sldId id="469" r:id="rId12"/>
    <p:sldId id="474" r:id="rId13"/>
    <p:sldId id="473" r:id="rId14"/>
    <p:sldId id="460" r:id="rId15"/>
    <p:sldId id="472" r:id="rId16"/>
    <p:sldId id="458" r:id="rId17"/>
    <p:sldId id="459" r:id="rId18"/>
    <p:sldId id="4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5B9B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CA6204-65AD-60C9-1BF3-A5422E7B7A30}" v="282" dt="2025-08-11T02:35:28.5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38" autoAdjust="0"/>
  </p:normalViewPr>
  <p:slideViewPr>
    <p:cSldViewPr snapToGrid="0">
      <p:cViewPr varScale="1">
        <p:scale>
          <a:sx n="82" d="100"/>
          <a:sy n="82" d="100"/>
        </p:scale>
        <p:origin x="166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C992B-68EA-4558-AC55-A22AE758F494}" type="datetimeFigureOut">
              <a:rPr lang="en-US" smtClean="0"/>
              <a:t>8/29/2025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BE06A-A902-42B7-AAB3-E0D72A4CCF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8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BE06A-A902-42B7-AAB3-E0D72A4CCF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3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900C-FA63-4DF5-A772-6E4E8DD5AD9E}" type="datetime1">
              <a:rPr lang="en-US" smtClean="0"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C1C-61B3-49CE-A87D-AD0195E80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5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9832-EB20-487D-AB23-5D477C48F9C7}" type="datetime1">
              <a:rPr lang="en-US" smtClean="0"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C1C-61B3-49CE-A87D-AD0195E80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2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DD66-93EA-434A-AF99-89A711C6DD89}" type="datetime1">
              <a:rPr lang="en-US" smtClean="0"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C1C-61B3-49CE-A87D-AD0195E80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7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76" y="136526"/>
            <a:ext cx="11601098" cy="91234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75" y="1234013"/>
            <a:ext cx="11601099" cy="4351338"/>
          </a:xfrm>
        </p:spPr>
        <p:txBody>
          <a:bodyPr/>
          <a:lstStyle>
            <a:lvl1pPr>
              <a:defRPr sz="3000" baseline="0">
                <a:latin typeface="Calibri" panose="020F0502020204030204" pitchFamily="34" charset="0"/>
              </a:defRPr>
            </a:lvl1pPr>
            <a:lvl2pPr>
              <a:defRPr sz="2390" b="0" i="0" baseline="0">
                <a:latin typeface="Calibri" panose="020F0502020204030204" pitchFamily="34" charset="0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8668-CEAB-474E-9A88-8E57E8F1865D}" type="datetime1">
              <a:rPr lang="en-US" smtClean="0"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1438" y="6431532"/>
            <a:ext cx="2743200" cy="365125"/>
          </a:xfrm>
        </p:spPr>
        <p:txBody>
          <a:bodyPr/>
          <a:lstStyle>
            <a:lvl1pPr>
              <a:defRPr b="1"/>
            </a:lvl1pPr>
          </a:lstStyle>
          <a:p>
            <a:fld id="{8839EC1C-61B3-49CE-A87D-AD0195E803A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135EAE-52AA-7C8F-DA99-EC0B8843AAF2}"/>
              </a:ext>
            </a:extLst>
          </p:cNvPr>
          <p:cNvGrpSpPr/>
          <p:nvPr userDrawn="1"/>
        </p:nvGrpSpPr>
        <p:grpSpPr>
          <a:xfrm>
            <a:off x="1246094" y="6030050"/>
            <a:ext cx="10945906" cy="326300"/>
            <a:chOff x="1581042" y="6042025"/>
            <a:chExt cx="10610958" cy="3263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C9DFE8-2211-FAC0-7BFA-0684F10D87D6}"/>
                </a:ext>
              </a:extLst>
            </p:cNvPr>
            <p:cNvSpPr/>
            <p:nvPr userDrawn="1"/>
          </p:nvSpPr>
          <p:spPr>
            <a:xfrm>
              <a:off x="1581042" y="6240750"/>
              <a:ext cx="10610958" cy="1275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AA1812-3E16-D921-580E-37F0318100E0}"/>
                </a:ext>
              </a:extLst>
            </p:cNvPr>
            <p:cNvSpPr/>
            <p:nvPr userDrawn="1"/>
          </p:nvSpPr>
          <p:spPr>
            <a:xfrm>
              <a:off x="1581042" y="6042025"/>
              <a:ext cx="10610956" cy="1275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4" descr="City of Tybee Island | Tybee Island GA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62" y="5656501"/>
            <a:ext cx="1104476" cy="110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9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BCFB-3FB9-46E6-A8EA-6F25872D133C}" type="datetime1">
              <a:rPr lang="en-US" smtClean="0"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4" descr="City of Tybee Island | Tybee Island GA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62" y="231713"/>
            <a:ext cx="1104476" cy="110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8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7D8F-5402-46A7-AB67-4B6832D5FDD1}" type="datetime1">
              <a:rPr lang="en-US" smtClean="0"/>
              <a:t>8/29/2025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C1C-61B3-49CE-A87D-AD0195E803A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4" descr="City of Tybee Island | Tybee Island GA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62" y="231713"/>
            <a:ext cx="1104476" cy="110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62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D727-B675-460F-8B5E-C847067D5D22}" type="datetime1">
              <a:rPr lang="en-US" smtClean="0"/>
              <a:t>8/29/2025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C1C-61B3-49CE-A87D-AD0195E803A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4" descr="City of Tybee Island | Tybee Island GA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62" y="231713"/>
            <a:ext cx="1104476" cy="110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53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6FC6-4424-40CD-AEE4-5F2E65644352}" type="datetime1">
              <a:rPr lang="en-US" smtClean="0"/>
              <a:t>8/29/2025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C1C-61B3-49CE-A87D-AD0195E803A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4" descr="City of Tybee Island | Tybee Island GA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62" y="231713"/>
            <a:ext cx="1104476" cy="110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20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1D47-540D-4024-A203-E30E2DEAE859}" type="datetime1">
              <a:rPr lang="en-US" smtClean="0"/>
              <a:t>8/29/2025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C1C-61B3-49CE-A87D-AD0195E803A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City of Tybee Island | Tybee Island GA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62" y="231713"/>
            <a:ext cx="1104476" cy="110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98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6BAE-CFA4-4903-870E-C48A1F345475}" type="datetime1">
              <a:rPr lang="en-US" smtClean="0"/>
              <a:t>8/29/2025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C1C-61B3-49CE-A87D-AD0195E803A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4" descr="City of Tybee Island | Tybee Island GA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62" y="231713"/>
            <a:ext cx="1104476" cy="110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2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C79D-5DB7-4D60-8363-BA026AD5FA6F}" type="datetime1">
              <a:rPr lang="en-US" smtClean="0"/>
              <a:t>8/29/2025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C1C-61B3-49CE-A87D-AD0195E803A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4" descr="City of Tybee Island | Tybee Island GA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62" y="231713"/>
            <a:ext cx="1104476" cy="110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7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0281F-3E4B-432D-87A2-E9DE094B6324}" type="datetime1">
              <a:rPr lang="en-US" smtClean="0"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C1C-61B3-49CE-A87D-AD0195E80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1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ity of Tybee Island | Tybee Island GA"/>
          <p:cNvSpPr>
            <a:spLocks noChangeAspect="1" noChangeArrowheads="1"/>
          </p:cNvSpPr>
          <p:nvPr/>
        </p:nvSpPr>
        <p:spPr bwMode="auto">
          <a:xfrm>
            <a:off x="416831" y="1605960"/>
            <a:ext cx="2974739" cy="297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C6937D-5CDE-4D3F-2D0D-08812A946035}"/>
              </a:ext>
            </a:extLst>
          </p:cNvPr>
          <p:cNvGrpSpPr/>
          <p:nvPr/>
        </p:nvGrpSpPr>
        <p:grpSpPr>
          <a:xfrm>
            <a:off x="-1" y="6042025"/>
            <a:ext cx="12192001" cy="363606"/>
            <a:chOff x="1581042" y="6042025"/>
            <a:chExt cx="10610958" cy="36360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8525B7-CBAD-B38B-0F84-AA3D42FB5AB6}"/>
                </a:ext>
              </a:extLst>
            </p:cNvPr>
            <p:cNvSpPr/>
            <p:nvPr userDrawn="1"/>
          </p:nvSpPr>
          <p:spPr>
            <a:xfrm>
              <a:off x="1581042" y="6240750"/>
              <a:ext cx="10610958" cy="16488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D73EAB-81C8-77A4-0043-930310743EE0}"/>
                </a:ext>
              </a:extLst>
            </p:cNvPr>
            <p:cNvSpPr/>
            <p:nvPr userDrawn="1"/>
          </p:nvSpPr>
          <p:spPr>
            <a:xfrm>
              <a:off x="1581043" y="6042025"/>
              <a:ext cx="10610956" cy="16488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078651BC-35F4-FBB1-D421-6E5CD0D04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814" y="977125"/>
            <a:ext cx="11470369" cy="3365319"/>
          </a:xfrm>
        </p:spPr>
        <p:txBody>
          <a:bodyPr>
            <a:normAutofit/>
          </a:bodyPr>
          <a:lstStyle/>
          <a:p>
            <a:r>
              <a:rPr lang="en-US" sz="6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July and </a:t>
            </a:r>
            <a:r>
              <a:rPr lang="en-US" sz="6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August </a:t>
            </a:r>
            <a:br>
              <a:rPr lang="en-US" sz="6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</a:br>
            <a:r>
              <a:rPr lang="en-US" sz="6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Spill</a:t>
            </a:r>
            <a:r>
              <a:rPr lang="en-US" sz="6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 Events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81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5B85B-139F-008A-A6CB-C2E2564BD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528C8-401F-33F0-F062-A5C79836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2: </a:t>
            </a:r>
            <a:r>
              <a:rPr lang="en-US" dirty="0">
                <a:solidFill>
                  <a:srgbClr val="C00000"/>
                </a:solidFill>
              </a:rPr>
              <a:t>Inflow and Infiltration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4C1DF-1483-1546-132C-9877C06B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6" y="1234013"/>
            <a:ext cx="4798929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100" dirty="0">
                <a:solidFill>
                  <a:srgbClr val="C00000"/>
                </a:solidFill>
              </a:rPr>
              <a:t>Actions:</a:t>
            </a:r>
          </a:p>
          <a:p>
            <a:r>
              <a:rPr lang="en-US" sz="1900" dirty="0"/>
              <a:t>Raised the height of sanitary sewer manhole in unopened Miller Avenue by 4 feet. </a:t>
            </a:r>
          </a:p>
          <a:p>
            <a:r>
              <a:rPr lang="en-US" sz="1900" dirty="0"/>
              <a:t>Replaced manhole covers and sealed joints with hydraulic cement</a:t>
            </a:r>
          </a:p>
          <a:p>
            <a:r>
              <a:rPr lang="en-US" sz="1900" dirty="0"/>
              <a:t>Contracted with company to install waterproof lining on raised manholes</a:t>
            </a:r>
          </a:p>
          <a:p>
            <a:pPr lvl="0"/>
            <a:r>
              <a:rPr lang="en-US" sz="1900" dirty="0"/>
              <a:t>Contracted with sewer jetting company PKX to clean sanitary sewer lines and televise lines looking for structural defects:</a:t>
            </a:r>
          </a:p>
          <a:p>
            <a:pPr lvl="1"/>
            <a:r>
              <a:rPr lang="en-US" sz="1800" dirty="0"/>
              <a:t>Unopened Miller Avenue from 8th Street to 7th Street (18-inch Interceptor)</a:t>
            </a:r>
          </a:p>
          <a:p>
            <a:pPr lvl="1"/>
            <a:r>
              <a:rPr lang="en-US" sz="1800" dirty="0"/>
              <a:t>Miller Avenue from 7th Street to 2nd Street (18-inch Interceptor)</a:t>
            </a:r>
          </a:p>
          <a:p>
            <a:pPr lvl="1"/>
            <a:r>
              <a:rPr lang="en-US" sz="1800" dirty="0"/>
              <a:t>2nd Avenue from Miller Avenue to Jones Avenue (18-inch Interceptor)</a:t>
            </a:r>
          </a:p>
          <a:p>
            <a:pPr lvl="1"/>
            <a:r>
              <a:rPr lang="en-US" sz="1800" dirty="0"/>
              <a:t>Jones Avenue from 2nd Street to Lift Station #6 (18-inch Interceptor)</a:t>
            </a:r>
          </a:p>
          <a:p>
            <a:pPr lvl="1"/>
            <a:r>
              <a:rPr lang="en-US" sz="1800" dirty="0"/>
              <a:t>Jones Avenue from 3rd Street to 2nd Street (Local Sewer)</a:t>
            </a:r>
          </a:p>
          <a:p>
            <a:pPr lvl="1"/>
            <a:r>
              <a:rPr lang="en-US" sz="1800" dirty="0"/>
              <a:t>Chatham Avenue from 15th Street to 17th Street</a:t>
            </a:r>
          </a:p>
          <a:p>
            <a:pPr lvl="1"/>
            <a:r>
              <a:rPr lang="en-US" sz="1800" dirty="0"/>
              <a:t>17th Street from Chatham Avenue to Lift Station #2</a:t>
            </a:r>
          </a:p>
          <a:p>
            <a:pPr lvl="1"/>
            <a:r>
              <a:rPr lang="en-US" sz="1800" dirty="0"/>
              <a:t>17th Street to Butler Avenue to 2nd Avenue</a:t>
            </a:r>
          </a:p>
          <a:p>
            <a:pPr lvl="1"/>
            <a:r>
              <a:rPr lang="en-US" sz="1800" dirty="0"/>
              <a:t>Inlet Avenue from 17th Street to Chatham Avenue</a:t>
            </a:r>
          </a:p>
          <a:p>
            <a:pPr lvl="1"/>
            <a:r>
              <a:rPr lang="en-US" sz="1800" dirty="0"/>
              <a:t>Jones Avenue from 15th Street to </a:t>
            </a:r>
            <a:r>
              <a:rPr lang="en-US" sz="1800" dirty="0" err="1"/>
              <a:t>Tybrisa</a:t>
            </a:r>
            <a:r>
              <a:rPr lang="en-US" sz="1800" dirty="0"/>
              <a:t> Street</a:t>
            </a:r>
          </a:p>
          <a:p>
            <a:pPr lvl="1"/>
            <a:r>
              <a:rPr lang="en-US" sz="1800" dirty="0"/>
              <a:t>Miller Avenue from 15th Street to </a:t>
            </a:r>
            <a:r>
              <a:rPr lang="en-US" sz="1800" dirty="0" err="1"/>
              <a:t>Tybrisa</a:t>
            </a:r>
            <a:r>
              <a:rPr lang="en-US" sz="1800" dirty="0"/>
              <a:t> Street</a:t>
            </a:r>
          </a:p>
          <a:p>
            <a:pPr lvl="1"/>
            <a:r>
              <a:rPr lang="en-US" sz="1800" dirty="0"/>
              <a:t>Chatham Avenue from 17th Street to 19th Street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997F8-F656-782A-C3D3-D2A8AA34A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C1C-61B3-49CE-A87D-AD0195E803A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801094-18E9-BC6C-46A5-BD57ABB7BC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57948" y="2871632"/>
            <a:ext cx="2597897" cy="2764725"/>
          </a:xfrm>
          <a:prstGeom prst="rect">
            <a:avLst/>
          </a:prstGeom>
        </p:spPr>
      </p:pic>
      <p:pic>
        <p:nvPicPr>
          <p:cNvPr id="11" name="Picture 10" descr="A path in a grassy area&#10;&#10;AI-generated content may be incorrect.">
            <a:extLst>
              <a:ext uri="{FF2B5EF4-FFF2-40B4-BE49-F238E27FC236}">
                <a16:creationId xmlns:a16="http://schemas.microsoft.com/office/drawing/2014/main" id="{95556709-95FC-75BE-5E36-1B108621DF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201775" y="589009"/>
            <a:ext cx="1710243" cy="25978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1B4C17-901F-EAEF-AD4A-E2DC59887A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756" y="1032836"/>
            <a:ext cx="3550428" cy="46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73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963BF-B90B-5965-A465-7B4DAC6D0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83" y="524750"/>
            <a:ext cx="5938250" cy="912346"/>
          </a:xfrm>
        </p:spPr>
        <p:txBody>
          <a:bodyPr>
            <a:normAutofit fontScale="90000"/>
          </a:bodyPr>
          <a:lstStyle/>
          <a:p>
            <a:r>
              <a:rPr lang="en-US" dirty="0"/>
              <a:t>Areas of Current Focus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9797E-0227-04D4-B94A-837932768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C1C-61B3-49CE-A87D-AD0195E803AA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3AF675-392F-F128-60D9-65C1C96A6F61}"/>
              </a:ext>
            </a:extLst>
          </p:cNvPr>
          <p:cNvGrpSpPr/>
          <p:nvPr/>
        </p:nvGrpSpPr>
        <p:grpSpPr>
          <a:xfrm>
            <a:off x="6652945" y="230655"/>
            <a:ext cx="4722626" cy="5816360"/>
            <a:chOff x="6652945" y="810985"/>
            <a:chExt cx="3843022" cy="52360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957323-F9FF-5599-809A-D1092DACE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2945" y="810985"/>
              <a:ext cx="3843022" cy="52360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7E644F6-49C9-0A79-7BEE-6E0F3602CA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1400" y="810985"/>
              <a:ext cx="1676400" cy="493667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A73410F-CBBA-D725-2C4E-69B1450692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73854" y="929929"/>
              <a:ext cx="1489146" cy="426255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20D3762-DAD3-CE41-94E1-C727748824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741" y="3069771"/>
            <a:ext cx="4996641" cy="28331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2918A6-8033-C76A-2D02-812576D63FDE}"/>
              </a:ext>
            </a:extLst>
          </p:cNvPr>
          <p:cNvSpPr txBox="1"/>
          <p:nvPr/>
        </p:nvSpPr>
        <p:spPr>
          <a:xfrm>
            <a:off x="1023983" y="1326242"/>
            <a:ext cx="4976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Miller Avenue 18-inch Interceptor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Jones Avenue 18-inch Interceptor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Lift Station #2 at 2</a:t>
            </a:r>
            <a:r>
              <a:rPr lang="en-US" sz="2400" baseline="30000" dirty="0">
                <a:latin typeface="Aptos" panose="020B0004020202020204" pitchFamily="34" charset="0"/>
              </a:rPr>
              <a:t>nd</a:t>
            </a:r>
            <a:r>
              <a:rPr lang="en-US" sz="2400" dirty="0">
                <a:latin typeface="Aptos" panose="020B0004020202020204" pitchFamily="34" charset="0"/>
              </a:rPr>
              <a:t> Ave and 17</a:t>
            </a:r>
            <a:r>
              <a:rPr lang="en-US" sz="2400" baseline="30000" dirty="0">
                <a:latin typeface="Aptos" panose="020B0004020202020204" pitchFamily="34" charset="0"/>
              </a:rPr>
              <a:t>th</a:t>
            </a:r>
            <a:endParaRPr lang="en-US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02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9B937-2380-8C69-A11E-9B89301DF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DCD8E-5DCA-DA47-B919-ABA5FE41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2: </a:t>
            </a:r>
            <a:r>
              <a:rPr lang="en-US" dirty="0">
                <a:solidFill>
                  <a:srgbClr val="C00000"/>
                </a:solidFill>
              </a:rPr>
              <a:t>Inflow and Infiltration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E5826-33EF-4C58-4D6E-FE190713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6" y="1397908"/>
            <a:ext cx="47989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Actions:</a:t>
            </a:r>
          </a:p>
          <a:p>
            <a:pPr lvl="0"/>
            <a:r>
              <a:rPr lang="en-US" sz="1800" dirty="0"/>
              <a:t>Lift station 2 and 3 inspected and cleaned. </a:t>
            </a:r>
          </a:p>
          <a:p>
            <a:pPr lvl="0"/>
            <a:r>
              <a:rPr lang="en-US" sz="1800" dirty="0"/>
              <a:t>Began review of line video to develop rehabilitation plan for areas of infiltration.	</a:t>
            </a:r>
          </a:p>
          <a:p>
            <a:pPr lvl="1"/>
            <a:r>
              <a:rPr lang="en-US" sz="1800" dirty="0"/>
              <a:t>Public Infrastructure</a:t>
            </a:r>
          </a:p>
          <a:p>
            <a:pPr lvl="1"/>
            <a:r>
              <a:rPr lang="en-US" sz="1800" dirty="0"/>
              <a:t>Private laterals</a:t>
            </a:r>
          </a:p>
          <a:p>
            <a:r>
              <a:rPr lang="en-US" sz="1800" dirty="0"/>
              <a:t>Held meeting with GEFA loan officer to discuss reallocating infrastructure loan</a:t>
            </a:r>
          </a:p>
          <a:p>
            <a:r>
              <a:rPr lang="en-US" sz="1800" dirty="0"/>
              <a:t>Created environmental impact plan to keep staff safe during dangerous storm conditions. 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66BB9-7CD6-B4F9-894C-0265BD32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C1C-61B3-49CE-A87D-AD0195E803A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A person in a yellow vest working on a computer&#10;&#10;AI-generated content may be incorrect.">
            <a:extLst>
              <a:ext uri="{FF2B5EF4-FFF2-40B4-BE49-F238E27FC236}">
                <a16:creationId xmlns:a16="http://schemas.microsoft.com/office/drawing/2014/main" id="{E4960C95-95DD-5971-B06C-E3FDC2986D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321" y="1190178"/>
            <a:ext cx="3177865" cy="2383399"/>
          </a:xfrm>
          <a:prstGeom prst="rect">
            <a:avLst/>
          </a:prstGeom>
        </p:spPr>
      </p:pic>
      <p:pic>
        <p:nvPicPr>
          <p:cNvPr id="11" name="Picture 10" descr="A person standing next to a large machine&#10;&#10;AI-generated content may be incorrect.">
            <a:extLst>
              <a:ext uri="{FF2B5EF4-FFF2-40B4-BE49-F238E27FC236}">
                <a16:creationId xmlns:a16="http://schemas.microsoft.com/office/drawing/2014/main" id="{05553BF9-9C73-5AC5-31B3-77B4786A82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40059" y="3714883"/>
            <a:ext cx="3173127" cy="18751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7FD7C6-7DE4-87DF-8995-39B901EC73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3402" y="1190178"/>
            <a:ext cx="3323312" cy="439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63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F3470-AB23-4D57-8F58-FAEDCF9D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Utility Capital Investments Since 2019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11360E2-669B-B300-4172-185E4C0C2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5890"/>
              </p:ext>
            </p:extLst>
          </p:nvPr>
        </p:nvGraphicFramePr>
        <p:xfrm>
          <a:off x="2851688" y="1217988"/>
          <a:ext cx="6896746" cy="359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643">
                  <a:extLst>
                    <a:ext uri="{9D8B030D-6E8A-4147-A177-3AD203B41FA5}">
                      <a16:colId xmlns:a16="http://schemas.microsoft.com/office/drawing/2014/main" val="4227882063"/>
                    </a:ext>
                  </a:extLst>
                </a:gridCol>
                <a:gridCol w="1596643">
                  <a:extLst>
                    <a:ext uri="{9D8B030D-6E8A-4147-A177-3AD203B41FA5}">
                      <a16:colId xmlns:a16="http://schemas.microsoft.com/office/drawing/2014/main" val="414518284"/>
                    </a:ext>
                  </a:extLst>
                </a:gridCol>
                <a:gridCol w="1886190">
                  <a:extLst>
                    <a:ext uri="{9D8B030D-6E8A-4147-A177-3AD203B41FA5}">
                      <a16:colId xmlns:a16="http://schemas.microsoft.com/office/drawing/2014/main" val="2100238532"/>
                    </a:ext>
                  </a:extLst>
                </a:gridCol>
                <a:gridCol w="1817270">
                  <a:extLst>
                    <a:ext uri="{9D8B030D-6E8A-4147-A177-3AD203B41FA5}">
                      <a16:colId xmlns:a16="http://schemas.microsoft.com/office/drawing/2014/main" val="3857016263"/>
                    </a:ext>
                  </a:extLst>
                </a:gridCol>
              </a:tblGrid>
              <a:tr h="4492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831873"/>
                  </a:ext>
                </a:extLst>
              </a:tr>
              <a:tr h="44927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$278,568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$58,367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$336,935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849271"/>
                  </a:ext>
                </a:extLst>
              </a:tr>
              <a:tr h="44927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$160,245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$224,212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$384,457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328021"/>
                  </a:ext>
                </a:extLst>
              </a:tr>
              <a:tr h="44927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$884,788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$212,923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$1,097,711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829152"/>
                  </a:ext>
                </a:extLst>
              </a:tr>
              <a:tr h="44927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$1,945,862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$362,841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$2,308,703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557022"/>
                  </a:ext>
                </a:extLst>
              </a:tr>
              <a:tr h="44927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$1,086,922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$687,929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$1,774,852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067179"/>
                  </a:ext>
                </a:extLst>
              </a:tr>
              <a:tr h="44927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$1,623,532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$570,658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$2,194,190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604421"/>
                  </a:ext>
                </a:extLst>
              </a:tr>
              <a:tr h="44927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990033"/>
                          </a:solidFill>
                          <a:latin typeface="Aptos" panose="020B000402020202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990033"/>
                          </a:solidFill>
                          <a:effectLst/>
                          <a:latin typeface="Aptos" panose="020B0004020202020204" pitchFamily="34" charset="0"/>
                        </a:rPr>
                        <a:t>$5,979,919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990033"/>
                          </a:solidFill>
                          <a:effectLst/>
                          <a:latin typeface="Aptos" panose="020B0004020202020204" pitchFamily="34" charset="0"/>
                        </a:rPr>
                        <a:t>$2,116,932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990033"/>
                          </a:solidFill>
                          <a:effectLst/>
                          <a:latin typeface="Aptos" panose="020B0004020202020204" pitchFamily="34" charset="0"/>
                        </a:rPr>
                        <a:t>$8,096,852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77480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B9078-B2D7-5539-E458-21CCF570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C1C-61B3-49CE-A87D-AD0195E803A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0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5A826-A62D-B6DF-3671-14C348E57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2C214-A072-2B35-5DB8-E4084B0D5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Upcoming Investments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9C5F4-EA08-1E01-218E-26D5EA66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C1C-61B3-49CE-A87D-AD0195E803A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EF432C-C3D4-C79D-E6ED-5F0E69ED3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latin typeface="Aptos" panose="020B0004020202020204" pitchFamily="34" charset="0"/>
              </a:rPr>
              <a:t>$3,250,000 </a:t>
            </a:r>
            <a:r>
              <a:rPr lang="en-US" b="0" dirty="0">
                <a:latin typeface="Aptos" panose="020B0004020202020204" pitchFamily="34" charset="0"/>
              </a:rPr>
              <a:t>grant-funded project to upsize storm line and outfall beneath 15</a:t>
            </a:r>
            <a:r>
              <a:rPr lang="en-US" b="0" baseline="30000" dirty="0">
                <a:latin typeface="Aptos" panose="020B0004020202020204" pitchFamily="34" charset="0"/>
              </a:rPr>
              <a:t>th</a:t>
            </a:r>
            <a:r>
              <a:rPr lang="en-US" b="0" dirty="0">
                <a:latin typeface="Aptos" panose="020B0004020202020204" pitchFamily="34" charset="0"/>
              </a:rPr>
              <a:t> Street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Engineering near completion 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January project start anticipated </a:t>
            </a:r>
          </a:p>
          <a:p>
            <a:pPr lvl="0"/>
            <a:r>
              <a:rPr lang="en-US" dirty="0">
                <a:latin typeface="Aptos" panose="020B0004020202020204" pitchFamily="34" charset="0"/>
              </a:rPr>
              <a:t>$2,500,000 </a:t>
            </a:r>
            <a:r>
              <a:rPr lang="en-US" b="0" dirty="0">
                <a:latin typeface="Aptos" panose="020B0004020202020204" pitchFamily="34" charset="0"/>
              </a:rPr>
              <a:t>GEFA loan secured in July for FY26 sewer line replacements</a:t>
            </a:r>
          </a:p>
          <a:p>
            <a:pPr lvl="0"/>
            <a:r>
              <a:rPr lang="en-US" dirty="0">
                <a:latin typeface="Aptos" panose="020B0004020202020204" pitchFamily="34" charset="0"/>
              </a:rPr>
              <a:t>$700,000 </a:t>
            </a:r>
            <a:r>
              <a:rPr lang="en-US" b="0" dirty="0">
                <a:latin typeface="Aptos" panose="020B0004020202020204" pitchFamily="34" charset="0"/>
              </a:rPr>
              <a:t>grant-funded project under way to design/permit projects to protect backside of Tybee from flooding</a:t>
            </a:r>
          </a:p>
          <a:p>
            <a:pPr lvl="0"/>
            <a:r>
              <a:rPr lang="en-US" dirty="0">
                <a:latin typeface="Aptos" panose="020B0004020202020204" pitchFamily="34" charset="0"/>
              </a:rPr>
              <a:t>$12,500,000 </a:t>
            </a:r>
            <a:r>
              <a:rPr lang="en-US" b="0" dirty="0">
                <a:latin typeface="Aptos" panose="020B0004020202020204" pitchFamily="34" charset="0"/>
              </a:rPr>
              <a:t>5-year CIP created for water and sewer improvements</a:t>
            </a:r>
          </a:p>
          <a:p>
            <a:pPr lvl="0"/>
            <a:r>
              <a:rPr lang="en-US" dirty="0">
                <a:latin typeface="Aptos" panose="020B0004020202020204" pitchFamily="34" charset="0"/>
              </a:rPr>
              <a:t>$10,000,000 </a:t>
            </a:r>
            <a:r>
              <a:rPr lang="en-US" b="0" dirty="0">
                <a:latin typeface="Aptos" panose="020B0004020202020204" pitchFamily="34" charset="0"/>
              </a:rPr>
              <a:t>FEMA grant application under review for 14</a:t>
            </a:r>
            <a:r>
              <a:rPr lang="en-US" b="0" baseline="30000" dirty="0">
                <a:latin typeface="Aptos" panose="020B0004020202020204" pitchFamily="34" charset="0"/>
              </a:rPr>
              <a:t>th</a:t>
            </a:r>
            <a:r>
              <a:rPr lang="en-US" b="0" dirty="0">
                <a:latin typeface="Aptos" panose="020B0004020202020204" pitchFamily="34" charset="0"/>
              </a:rPr>
              <a:t> Street underground reservoir</a:t>
            </a:r>
          </a:p>
          <a:p>
            <a:pPr lvl="0"/>
            <a:r>
              <a:rPr lang="en-US" dirty="0">
                <a:latin typeface="Aptos" panose="020B0004020202020204" pitchFamily="34" charset="0"/>
              </a:rPr>
              <a:t>$4,300,000 </a:t>
            </a:r>
            <a:r>
              <a:rPr lang="en-US" b="0" dirty="0">
                <a:latin typeface="Aptos" panose="020B0004020202020204" pitchFamily="34" charset="0"/>
              </a:rPr>
              <a:t>in stormwater/resiliency projects included in November SPLOST Referendum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69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9A00B-C1AE-D7D8-398F-A3757908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for your Patience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52845-D8FA-F3CA-2C23-53BFD6121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C1C-61B3-49CE-A87D-AD0195E803A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CA91C0-17BC-023C-8647-03FD6BC973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92" y="1266965"/>
            <a:ext cx="4057408" cy="40813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D83C76-E512-1079-25F2-DC5C12060F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790" y="1267487"/>
            <a:ext cx="4137895" cy="40813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9D24E-3377-F80E-E532-557F1C599E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2064" y="1266965"/>
            <a:ext cx="2614085" cy="40645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562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5EBD5-D49F-0158-9F22-DCB0C3E61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Historic Rainfall This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1B3CE-D582-70B1-75D6-17137F1E6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586" y="1687085"/>
            <a:ext cx="7728689" cy="4351338"/>
          </a:xfrm>
        </p:spPr>
        <p:txBody>
          <a:bodyPr/>
          <a:lstStyle/>
          <a:p>
            <a:r>
              <a:rPr lang="en-US" dirty="0"/>
              <a:t>YTD 2025:	</a:t>
            </a:r>
            <a:r>
              <a:rPr lang="en-US" dirty="0">
                <a:solidFill>
                  <a:srgbClr val="C00000"/>
                </a:solidFill>
              </a:rPr>
              <a:t>54.4 inches</a:t>
            </a:r>
          </a:p>
          <a:p>
            <a:r>
              <a:rPr lang="en-US" dirty="0"/>
              <a:t>YTD Avg.: 	</a:t>
            </a:r>
            <a:r>
              <a:rPr lang="en-US" dirty="0">
                <a:solidFill>
                  <a:srgbClr val="C00000"/>
                </a:solidFill>
              </a:rPr>
              <a:t>27.23 inches</a:t>
            </a:r>
          </a:p>
          <a:p>
            <a:endParaRPr lang="en-US" dirty="0"/>
          </a:p>
          <a:p>
            <a:r>
              <a:rPr lang="en-US" dirty="0"/>
              <a:t>August 2025: </a:t>
            </a:r>
            <a:r>
              <a:rPr lang="en-US" dirty="0">
                <a:solidFill>
                  <a:srgbClr val="C00000"/>
                </a:solidFill>
              </a:rPr>
              <a:t>23.2 inches</a:t>
            </a:r>
          </a:p>
          <a:p>
            <a:r>
              <a:rPr lang="en-US" dirty="0"/>
              <a:t>August Avg.:  </a:t>
            </a:r>
            <a:r>
              <a:rPr lang="en-US" dirty="0">
                <a:solidFill>
                  <a:srgbClr val="C00000"/>
                </a:solidFill>
              </a:rPr>
              <a:t>5.7 inches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37332-BA62-E85B-5D54-035960E0F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C1C-61B3-49CE-A87D-AD0195E803A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A flooded street with trees and cars&#10;&#10;AI-generated content may be incorrect.">
            <a:extLst>
              <a:ext uri="{FF2B5EF4-FFF2-40B4-BE49-F238E27FC236}">
                <a16:creationId xmlns:a16="http://schemas.microsoft.com/office/drawing/2014/main" id="{258BB356-B40E-EBE5-0150-E7E5FC11AC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336432"/>
            <a:ext cx="5236308" cy="39272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2115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FEE8B-AE1B-D2D7-2962-5965D8CE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C1C-61B3-49CE-A87D-AD0195E803A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60E1A8C-AF06-EE75-35A8-00AAECB9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July 12, 2025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E95B35-8C5A-19B8-5B84-BD62635418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651" y="1048872"/>
            <a:ext cx="3403716" cy="46640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EE5AEB-1B27-3605-71AF-711CCF252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171" y="1048872"/>
            <a:ext cx="2657103" cy="26571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44444D-9767-5851-B930-A8507B3BD3F7}"/>
              </a:ext>
            </a:extLst>
          </p:cNvPr>
          <p:cNvSpPr txBox="1"/>
          <p:nvPr/>
        </p:nvSpPr>
        <p:spPr>
          <a:xfrm>
            <a:off x="503853" y="1096955"/>
            <a:ext cx="50385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Aptos" panose="020B0004020202020204" pitchFamily="34" charset="0"/>
              </a:rPr>
              <a:t>4.35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b="1" dirty="0">
                <a:latin typeface="Aptos" panose="020B0004020202020204" pitchFamily="34" charset="0"/>
              </a:rPr>
              <a:t>inches</a:t>
            </a:r>
            <a:r>
              <a:rPr lang="en-US" sz="3200" dirty="0">
                <a:latin typeface="Aptos" panose="020B0004020202020204" pitchFamily="34" charset="0"/>
              </a:rPr>
              <a:t> of 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Aptos" panose="020B0004020202020204" pitchFamily="34" charset="0"/>
              </a:rPr>
              <a:t>2.1 million </a:t>
            </a:r>
            <a:r>
              <a:rPr lang="en-US" sz="3200" dirty="0">
                <a:latin typeface="Aptos" panose="020B0004020202020204" pitchFamily="34" charset="0"/>
              </a:rPr>
              <a:t>gallons processed at Wastewater Treatment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Estimated </a:t>
            </a:r>
            <a:r>
              <a:rPr lang="en-US" sz="3200" b="1" dirty="0">
                <a:latin typeface="Aptos" panose="020B0004020202020204" pitchFamily="34" charset="0"/>
              </a:rPr>
              <a:t>10,300 gallons </a:t>
            </a:r>
            <a:r>
              <a:rPr lang="en-US" sz="3200" dirty="0">
                <a:latin typeface="Aptos" panose="020B0004020202020204" pitchFamily="34" charset="0"/>
              </a:rPr>
              <a:t>spilled at raised manhole at 807 Jones Avenue</a:t>
            </a:r>
          </a:p>
        </p:txBody>
      </p:sp>
    </p:spTree>
    <p:extLst>
      <p:ext uri="{BB962C8B-B14F-4D97-AF65-F5344CB8AC3E}">
        <p14:creationId xmlns:p14="http://schemas.microsoft.com/office/powerpoint/2010/main" val="176892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E860B-0E1E-B4B9-868A-1356CBD2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August 9,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FDE5E-044C-2900-2EC8-47F8F63F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C1C-61B3-49CE-A87D-AD0195E803A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E5839-ED70-7716-C8F3-4265036E285E}"/>
              </a:ext>
            </a:extLst>
          </p:cNvPr>
          <p:cNvSpPr txBox="1"/>
          <p:nvPr/>
        </p:nvSpPr>
        <p:spPr>
          <a:xfrm>
            <a:off x="474474" y="1286969"/>
            <a:ext cx="42551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ptos" panose="020B0004020202020204" pitchFamily="34" charset="0"/>
              </a:rPr>
              <a:t>5.6 </a:t>
            </a:r>
            <a:r>
              <a:rPr lang="en-US" sz="2400" dirty="0">
                <a:latin typeface="Aptos" panose="020B0004020202020204" pitchFamily="34" charset="0"/>
              </a:rPr>
              <a:t>inches of 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Saturated 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Extremely high water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ptos" panose="020B0004020202020204" pitchFamily="34" charset="0"/>
              </a:rPr>
              <a:t>3.9 million </a:t>
            </a:r>
            <a:r>
              <a:rPr lang="en-US" sz="2400" dirty="0">
                <a:latin typeface="Aptos" panose="020B0004020202020204" pitchFamily="34" charset="0"/>
              </a:rPr>
              <a:t>gallons processed at Wastewater Treatment Plant Aug. 10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ptos" panose="020B0004020202020204" pitchFamily="34" charset="0"/>
              </a:rPr>
              <a:t>3.5M </a:t>
            </a:r>
            <a:r>
              <a:rPr lang="en-US" sz="2400" dirty="0">
                <a:latin typeface="Aptos" panose="020B0004020202020204" pitchFamily="34" charset="0"/>
              </a:rPr>
              <a:t>on Aug.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Estimated </a:t>
            </a:r>
            <a:r>
              <a:rPr lang="en-US" sz="2400" b="1" dirty="0">
                <a:latin typeface="Aptos" panose="020B0004020202020204" pitchFamily="34" charset="0"/>
              </a:rPr>
              <a:t>24,000 gallons </a:t>
            </a:r>
            <a:r>
              <a:rPr lang="en-US" sz="2400" dirty="0">
                <a:latin typeface="Aptos" panose="020B0004020202020204" pitchFamily="34" charset="0"/>
              </a:rPr>
              <a:t>spilled at raised manholes at 807 Jones Ave. and 8</a:t>
            </a:r>
            <a:r>
              <a:rPr lang="en-US" sz="2400" baseline="30000" dirty="0">
                <a:latin typeface="Aptos" panose="020B0004020202020204" pitchFamily="34" charset="0"/>
              </a:rPr>
              <a:t>th</a:t>
            </a:r>
            <a:r>
              <a:rPr lang="en-US" sz="2400" dirty="0">
                <a:latin typeface="Aptos" panose="020B0004020202020204" pitchFamily="34" charset="0"/>
              </a:rPr>
              <a:t> Street over 2-hour period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F513D5-C904-422A-2234-7377E297EC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46" y="1361234"/>
            <a:ext cx="3986014" cy="373553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F497A85-E967-0AD9-DC7F-B5F1ECB8D8C0}"/>
              </a:ext>
            </a:extLst>
          </p:cNvPr>
          <p:cNvSpPr/>
          <p:nvPr/>
        </p:nvSpPr>
        <p:spPr>
          <a:xfrm>
            <a:off x="6997485" y="3414738"/>
            <a:ext cx="201478" cy="2169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F64D7F-97D5-3CA0-6CAB-20C2D28E2973}"/>
              </a:ext>
            </a:extLst>
          </p:cNvPr>
          <p:cNvSpPr/>
          <p:nvPr/>
        </p:nvSpPr>
        <p:spPr>
          <a:xfrm>
            <a:off x="7064646" y="3147485"/>
            <a:ext cx="201478" cy="2169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FBB6F0-BFCB-7212-9531-D16E45F399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98996" y="1342149"/>
            <a:ext cx="2456105" cy="37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5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289B2-0195-F741-EBFE-2B6D67CA7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E205-F654-3074-0B70-D1816849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August 23,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B3176-7F03-8A0D-1A96-11E813E5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C1C-61B3-49CE-A87D-AD0195E803A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A5DBB-0C51-02FB-8D38-24DF68172F10}"/>
              </a:ext>
            </a:extLst>
          </p:cNvPr>
          <p:cNvSpPr txBox="1"/>
          <p:nvPr/>
        </p:nvSpPr>
        <p:spPr>
          <a:xfrm>
            <a:off x="536899" y="1656301"/>
            <a:ext cx="42551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ptos" panose="020B0004020202020204" pitchFamily="34" charset="0"/>
              </a:rPr>
              <a:t>5.4 </a:t>
            </a:r>
            <a:r>
              <a:rPr lang="en-US" sz="2400" dirty="0">
                <a:latin typeface="Aptos" panose="020B0004020202020204" pitchFamily="34" charset="0"/>
              </a:rPr>
              <a:t>inches of 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Saturated 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Extremely high water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ptos" panose="020B0004020202020204" pitchFamily="34" charset="0"/>
              </a:rPr>
              <a:t>3.52 million </a:t>
            </a:r>
            <a:r>
              <a:rPr lang="en-US" sz="2400" dirty="0">
                <a:latin typeface="Aptos" panose="020B0004020202020204" pitchFamily="34" charset="0"/>
              </a:rPr>
              <a:t>gallons processed at Wastewater Treatment Plant Aug. 24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ptos" panose="020B0004020202020204" pitchFamily="34" charset="0"/>
              </a:rPr>
              <a:t>3.48M </a:t>
            </a:r>
            <a:r>
              <a:rPr lang="en-US" sz="2400" dirty="0">
                <a:latin typeface="Aptos" panose="020B0004020202020204" pitchFamily="34" charset="0"/>
              </a:rPr>
              <a:t>on Aug. 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Estimated </a:t>
            </a:r>
            <a:r>
              <a:rPr lang="en-US" sz="2400" b="1" dirty="0">
                <a:latin typeface="Aptos" panose="020B0004020202020204" pitchFamily="34" charset="0"/>
              </a:rPr>
              <a:t>40,000 gallons </a:t>
            </a:r>
            <a:r>
              <a:rPr lang="en-US" sz="2400" dirty="0">
                <a:latin typeface="Aptos" panose="020B0004020202020204" pitchFamily="34" charset="0"/>
              </a:rPr>
              <a:t>spilled into Horse Pen Creek</a:t>
            </a:r>
          </a:p>
        </p:txBody>
      </p:sp>
      <p:pic>
        <p:nvPicPr>
          <p:cNvPr id="6" name="Picture 5" descr="A flooded street with cars and people&#10;&#10;AI-generated content may be incorrect.">
            <a:extLst>
              <a:ext uri="{FF2B5EF4-FFF2-40B4-BE49-F238E27FC236}">
                <a16:creationId xmlns:a16="http://schemas.microsoft.com/office/drawing/2014/main" id="{A05F707C-BB3A-AFAF-C1F5-5E6767140C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294" y="1349679"/>
            <a:ext cx="5824603" cy="43684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029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10BB3-B7C5-79FF-F029-AC16750F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EB899-9A06-968B-9BBF-672796B6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Immediate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86964-7361-5AFC-7E7D-DB3903142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03" y="1179379"/>
            <a:ext cx="4259298" cy="435133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Took manual control of Tybee’s south end lift stations in an attempt to slow the massive in-flows by re-distributing through the network</a:t>
            </a:r>
          </a:p>
          <a:p>
            <a:r>
              <a:rPr lang="en-US" dirty="0"/>
              <a:t>Increased treatment capacity at Wastewater Treatment Plant to make room for incoming flow</a:t>
            </a:r>
          </a:p>
          <a:p>
            <a:r>
              <a:rPr lang="en-US" dirty="0"/>
              <a:t>All pumps at all lift stations engaged</a:t>
            </a:r>
          </a:p>
          <a:p>
            <a:r>
              <a:rPr lang="en-US" dirty="0"/>
              <a:t>Sandbagged/spread lime at spill site</a:t>
            </a:r>
          </a:p>
          <a:p>
            <a:r>
              <a:rPr lang="en-US" dirty="0"/>
              <a:t>Vacuumed spill at location</a:t>
            </a:r>
          </a:p>
          <a:p>
            <a:r>
              <a:rPr lang="en-US" dirty="0"/>
              <a:t>Notified public through news release and social media</a:t>
            </a:r>
          </a:p>
          <a:p>
            <a:r>
              <a:rPr lang="en-US" dirty="0"/>
              <a:t>Notified Georgia Environmental Protection Division</a:t>
            </a:r>
          </a:p>
          <a:p>
            <a:r>
              <a:rPr lang="en-US" dirty="0"/>
              <a:t> Initiated year-long testing protocol</a:t>
            </a:r>
          </a:p>
          <a:p>
            <a:r>
              <a:rPr lang="en-US" dirty="0"/>
              <a:t>Staff worked 16-hour days to bring </a:t>
            </a:r>
            <a:r>
              <a:rPr lang="en-US" dirty="0" err="1"/>
              <a:t>spilsl</a:t>
            </a:r>
            <a:r>
              <a:rPr lang="en-US" dirty="0"/>
              <a:t> under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B3747-CC63-25F5-3315-ACE4823D2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C1C-61B3-49CE-A87D-AD0195E803A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01A77-CDC0-7B01-866A-35B358768D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300" y="1299302"/>
            <a:ext cx="6360726" cy="39482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35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49253-C9DB-527D-0020-C9A2C453F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</a:t>
            </a:r>
            <a:r>
              <a:rPr lang="en-US" dirty="0">
                <a:solidFill>
                  <a:srgbClr val="C00000"/>
                </a:solidFill>
              </a:rPr>
              <a:t>Stormwater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78DC6-5934-BA21-8B62-D7499CB89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6" y="1234013"/>
            <a:ext cx="47989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Actions:</a:t>
            </a:r>
          </a:p>
          <a:p>
            <a:r>
              <a:rPr lang="en-US" sz="1600" dirty="0"/>
              <a:t>Responded to various sink holes across the island, repaired the defects that led to the depressions, and backfilled with gravel and dirt. </a:t>
            </a:r>
          </a:p>
          <a:p>
            <a:r>
              <a:rPr lang="en-US" sz="1600" dirty="0"/>
              <a:t>Cleared all outlets</a:t>
            </a:r>
          </a:p>
          <a:p>
            <a:r>
              <a:rPr lang="en-US" sz="1600" dirty="0"/>
              <a:t>Vacuumed water in areas of drainage backup against dune system</a:t>
            </a:r>
          </a:p>
          <a:p>
            <a:r>
              <a:rPr lang="en-US" sz="1600" dirty="0"/>
              <a:t>Utilized pumps to remove water from areas that would not drain</a:t>
            </a:r>
          </a:p>
          <a:p>
            <a:r>
              <a:rPr lang="en-US" sz="1600" dirty="0"/>
              <a:t>Expedited permitting for drainage solutions on private property: sump pumps, inlets, etc.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6087F-35F2-8013-1962-96FD4114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C1C-61B3-49CE-A87D-AD0195E803A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30123-F3D7-FAD2-513A-30F867A4DC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321" y="1272649"/>
            <a:ext cx="3147159" cy="2360369"/>
          </a:xfrm>
          <a:prstGeom prst="rect">
            <a:avLst/>
          </a:prstGeom>
        </p:spPr>
      </p:pic>
      <p:pic>
        <p:nvPicPr>
          <p:cNvPr id="7" name="Picture 6" descr="A grassy area with a small pond&#10;&#10;AI-generated content may be incorrect.">
            <a:extLst>
              <a:ext uri="{FF2B5EF4-FFF2-40B4-BE49-F238E27FC236}">
                <a16:creationId xmlns:a16="http://schemas.microsoft.com/office/drawing/2014/main" id="{34EB5C31-305A-B0C1-6EF6-45E25DDBFB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5321" y="3714883"/>
            <a:ext cx="3147159" cy="1788603"/>
          </a:xfrm>
          <a:prstGeom prst="rect">
            <a:avLst/>
          </a:prstGeom>
        </p:spPr>
      </p:pic>
      <p:pic>
        <p:nvPicPr>
          <p:cNvPr id="9" name="Picture 8" descr="A person in a reflective vest standing next to a pole&#10;&#10;AI-generated content may be incorrect.">
            <a:extLst>
              <a:ext uri="{FF2B5EF4-FFF2-40B4-BE49-F238E27FC236}">
                <a16:creationId xmlns:a16="http://schemas.microsoft.com/office/drawing/2014/main" id="{546A48D6-A51A-4823-0E80-D2F6DA05FE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53842" y="1801505"/>
            <a:ext cx="4230836" cy="31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1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D4F7C-735F-96EA-2D6D-278DB4EE8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AF5C9-B7FF-4E99-FA89-58FDB361B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158" y="148995"/>
            <a:ext cx="8042032" cy="912346"/>
          </a:xfrm>
        </p:spPr>
        <p:txBody>
          <a:bodyPr/>
          <a:lstStyle/>
          <a:p>
            <a:pPr algn="ctr"/>
            <a:r>
              <a:rPr lang="en-US" dirty="0"/>
              <a:t>Problem 2: </a:t>
            </a:r>
            <a:r>
              <a:rPr lang="en-US" dirty="0">
                <a:solidFill>
                  <a:srgbClr val="C00000"/>
                </a:solidFill>
              </a:rPr>
              <a:t>Inflow and Infiltration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0AB77-2A38-12EC-A6A9-8B7E7CFC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C1C-61B3-49CE-A87D-AD0195E803A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916FCB-A117-2E1F-B410-84F8639DE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1159" y="1144122"/>
            <a:ext cx="8042031" cy="4209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8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68C01-43B0-B0FF-643A-130A92C3B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4BB99-4316-88C1-1AAB-67FE2166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158" y="148995"/>
            <a:ext cx="8042032" cy="912346"/>
          </a:xfrm>
        </p:spPr>
        <p:txBody>
          <a:bodyPr/>
          <a:lstStyle/>
          <a:p>
            <a:pPr algn="ctr"/>
            <a:r>
              <a:rPr lang="en-US" dirty="0"/>
              <a:t>Problem 2: </a:t>
            </a:r>
            <a:r>
              <a:rPr lang="en-US" dirty="0">
                <a:solidFill>
                  <a:srgbClr val="C00000"/>
                </a:solidFill>
              </a:rPr>
              <a:t>Inflow and Infiltration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2E410-8A35-E833-07D9-B7CC0A52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C1C-61B3-49CE-A87D-AD0195E803A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F24E41-59FF-8A68-2822-59855267D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08" y="1069537"/>
            <a:ext cx="6392167" cy="2676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0445C-824F-425D-6C8D-F2598E4805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3158072"/>
            <a:ext cx="2734784" cy="1871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7E3725-4D3F-6A8D-30F7-0DD20F88C9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08" y="3838467"/>
            <a:ext cx="3754317" cy="11909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31F3B9-C65A-52B2-1DF2-CF4ED57426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136" y="1307662"/>
            <a:ext cx="4323847" cy="3057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71213A-5CAD-D046-3028-187C5928568A}"/>
              </a:ext>
            </a:extLst>
          </p:cNvPr>
          <p:cNvSpPr/>
          <p:nvPr/>
        </p:nvSpPr>
        <p:spPr>
          <a:xfrm>
            <a:off x="581026" y="1061341"/>
            <a:ext cx="6743700" cy="41107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00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A386881F176C47A890F38860947ACB" ma:contentTypeVersion="12" ma:contentTypeDescription="Create a new document." ma:contentTypeScope="" ma:versionID="883c71c81b4249dd134d5d7bb00a9b58">
  <xsd:schema xmlns:xsd="http://www.w3.org/2001/XMLSchema" xmlns:xs="http://www.w3.org/2001/XMLSchema" xmlns:p="http://schemas.microsoft.com/office/2006/metadata/properties" xmlns:ns3="54babd47-662c-4f07-8365-003c9cb646a9" targetNamespace="http://schemas.microsoft.com/office/2006/metadata/properties" ma:root="true" ma:fieldsID="e590c87794d5ec3a09ae6e46692f9999" ns3:_="">
    <xsd:import namespace="54babd47-662c-4f07-8365-003c9cb646a9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abd47-662c-4f07-8365-003c9cb646a9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4babd47-662c-4f07-8365-003c9cb646a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9BDCDD-270B-4041-BAF1-6CA55B779D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babd47-662c-4f07-8365-003c9cb646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E14821-4380-48D0-95FE-991378D2A97A}">
  <ds:schemaRefs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54babd47-662c-4f07-8365-003c9cb646a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F00C907-AD25-4FC5-B699-CD7849269E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7539</TotalTime>
  <Words>740</Words>
  <Application>Microsoft Office PowerPoint</Application>
  <PresentationFormat>Widescreen</PresentationFormat>
  <Paragraphs>138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Constantia</vt:lpstr>
      <vt:lpstr>Office Theme</vt:lpstr>
      <vt:lpstr>July and August  Spill Events  </vt:lpstr>
      <vt:lpstr>Historic Rainfall This Year</vt:lpstr>
      <vt:lpstr>July 12, 2025</vt:lpstr>
      <vt:lpstr>August 9, 2025</vt:lpstr>
      <vt:lpstr>August 23, 2025</vt:lpstr>
      <vt:lpstr>Immediate Actions</vt:lpstr>
      <vt:lpstr>Problem 1: Stormwater </vt:lpstr>
      <vt:lpstr>Problem 2: Inflow and Infiltration </vt:lpstr>
      <vt:lpstr>Problem 2: Inflow and Infiltration </vt:lpstr>
      <vt:lpstr>Problem 2: Inflow and Infiltration</vt:lpstr>
      <vt:lpstr>Areas of Current Focus  </vt:lpstr>
      <vt:lpstr>Problem 2: Inflow and Infiltration</vt:lpstr>
      <vt:lpstr>Utility Capital Investments Since 2019</vt:lpstr>
      <vt:lpstr>Upcoming Investments</vt:lpstr>
      <vt:lpstr>Thank you for your Patience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Commission</dc:title>
  <dc:creator>Patricia Sinel</dc:creator>
  <cp:lastModifiedBy>Bret Bell</cp:lastModifiedBy>
  <cp:revision>843</cp:revision>
  <dcterms:created xsi:type="dcterms:W3CDTF">2024-09-06T20:21:13Z</dcterms:created>
  <dcterms:modified xsi:type="dcterms:W3CDTF">2025-08-29T14:41:01Z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0x01010090A386881F176C47A890F38860947ACB</vt:lpwstr>
  </property>
</Properties>
</file>